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481" r:id="rId2"/>
    <p:sldId id="484" r:id="rId3"/>
    <p:sldId id="485" r:id="rId4"/>
    <p:sldId id="486" r:id="rId5"/>
    <p:sldId id="487" r:id="rId6"/>
    <p:sldId id="488" r:id="rId7"/>
    <p:sldId id="489" r:id="rId8"/>
    <p:sldId id="491" r:id="rId9"/>
    <p:sldId id="4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Allen" initials="EA" lastIdx="1" clrIdx="0">
    <p:extLst>
      <p:ext uri="{19B8F6BF-5375-455C-9EA6-DF929625EA0E}">
        <p15:presenceInfo xmlns:p15="http://schemas.microsoft.com/office/powerpoint/2012/main" userId="S::emily.allen@chester.anglican.org::993e0556-8254-4c60-a953-db2f98d5df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382E73"/>
    <a:srgbClr val="24338A"/>
    <a:srgbClr val="00418E"/>
    <a:srgbClr val="9F85B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F2BC24-3747-4D61-84C9-BC892D13223B}" v="1" dt="2021-07-12T08:23:17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 autoAdjust="0"/>
  </p:normalViewPr>
  <p:slideViewPr>
    <p:cSldViewPr>
      <p:cViewPr varScale="1">
        <p:scale>
          <a:sx n="44" d="100"/>
          <a:sy n="44" d="100"/>
        </p:scale>
        <p:origin x="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F2D2-F11C-46F1-BD2A-6051D0B0669C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5BB7-31DB-44B2-A089-05ADFFDED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58-646D-4542-988B-8321096F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8D1D-620B-4CDA-A821-D4CA23C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3B08F-3DAA-4F79-82B4-FC65651D3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7" y="5877272"/>
            <a:ext cx="1964066" cy="6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02415-B876-42A1-8334-A9EBE3F8D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13C41-DA46-4FD2-B5E9-7BE012321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5A4A-363A-43A4-AE30-4BD1EBC3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B96E-D21A-4F7C-A2F9-93707903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5E80-8805-41E2-8146-51CCB504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82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622-E78D-40D1-9037-4242897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C08-C38E-47C2-B65A-A350A96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A76E-C30F-49B3-BD47-95F4B8E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9FDB-41E1-4C4F-83ED-801E8341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8CDA-7F76-4867-B310-5D5F82E1F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9B7E-5140-4CB1-9E1E-78CE0B42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18084-E75D-4106-8D3A-7950D2CD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6809-0DF3-44B4-B6A0-4E57CCCF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7BAD-F83F-492B-BC63-5CC48609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2F10-F8A9-4055-9FE7-E9FDDFF0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3E42-0B92-4ED7-8CF4-C3333100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1BE51-82EA-419A-97A1-B2D90C1D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EE28A-D22A-4C2C-B7CD-9EBC344C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2A15E-2D36-48CB-A314-DB6B165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EB2FD-0023-4DD1-B0D6-066D0F12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FBE57-3764-49F0-89D5-EE868C9A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4A7-6234-45F9-AD4B-55ADE3C0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3513-5955-4294-974C-259B47DA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28E3B-90B3-44D2-B33D-36E60905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501CA-3FB4-4640-8943-F9FE4BD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8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4F25-C821-4572-A6A3-01C6D985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50604-2C1B-434A-94DA-63119FAB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7187-8443-4E76-8805-41F5113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99-36C8-4E4E-84EA-0F52FA7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09A0-CA6D-49FB-A5E1-634E959B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2763-87D0-4031-BB56-976B7734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3088-A13C-4BBE-A907-9C55190A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7894-7DB8-4E0C-A4AE-B8A86F17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974C-4C81-450F-AA32-46C7538F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1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007-142B-4FDA-8614-8977D2D6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C18C8-8D30-4AD1-8FBC-8CC2E913C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46479-16BE-49CF-9807-97F0C32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51FA-B75F-4A30-BC57-6FCA1AD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2CC4-4FE4-4BDC-9677-A720FA57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45EF-F7BC-45F4-B60C-79F9119A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9B5-029B-43D3-B016-0A99B9E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0353D-552A-4DBD-B1F3-B666E154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0901-97BF-481D-8EA8-0295B7C3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12/07/2021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8CB4-724E-4464-B949-B7E8A6AC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3034-D208-4535-A0C4-126C960E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BF2-AC2A-4AB6-B87A-DAE650B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2A16-C03B-4B98-91F9-521ECE55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4C560-0552-4F2F-8D5B-694E95C4BBBE}"/>
              </a:ext>
            </a:extLst>
          </p:cNvPr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F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7A05-716C-45C9-BCE2-C019C386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68" y="491403"/>
            <a:ext cx="8626104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Diocesan Advisory Committee for the Care of Churches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2D6133-4930-4675-A4D7-8D7B2E0B8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351" y="1772816"/>
            <a:ext cx="3443281" cy="45937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477AFC-0294-496C-912D-BF83F9534809}"/>
              </a:ext>
            </a:extLst>
          </p:cNvPr>
          <p:cNvSpPr txBox="1">
            <a:spLocks/>
          </p:cNvSpPr>
          <p:nvPr/>
        </p:nvSpPr>
        <p:spPr>
          <a:xfrm>
            <a:off x="323528" y="2796881"/>
            <a:ext cx="3443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4000" dirty="0"/>
              <a:t>Introduction to the DAC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DE6B08-E77D-4B5C-AB53-993965013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73" y="5469127"/>
            <a:ext cx="2367611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9B76-5D93-4EEF-BF0D-57253AE0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3191"/>
            <a:ext cx="878497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Introduction to Faculty Jurisdiction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6056B-24D7-4E57-8212-29150797D1F6}"/>
              </a:ext>
            </a:extLst>
          </p:cNvPr>
          <p:cNvSpPr txBox="1">
            <a:spLocks/>
          </p:cNvSpPr>
          <p:nvPr/>
        </p:nvSpPr>
        <p:spPr>
          <a:xfrm>
            <a:off x="280931" y="14965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Faculty Jurisdiction has existed since 19</a:t>
            </a:r>
            <a:r>
              <a:rPr lang="en-GB" sz="2200" baseline="30000" dirty="0"/>
              <a:t>th</a:t>
            </a:r>
            <a:r>
              <a:rPr lang="en-GB" sz="2200" dirty="0"/>
              <a:t> century</a:t>
            </a:r>
          </a:p>
          <a:p>
            <a:pPr marL="0" indent="0">
              <a:buNone/>
            </a:pPr>
            <a:endParaRPr lang="en-GB" sz="2200" b="1" dirty="0"/>
          </a:p>
          <a:p>
            <a:r>
              <a:rPr lang="en-GB" sz="2200" dirty="0"/>
              <a:t>Ecclesiastical Exemption means the Church has control over works to church interiors through Faculty Jurisdiction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A faculty is a legal permission – required for works to a church building or churchyard that include changes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Faculty Jurisdiction runs parallel to secular planning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Need for parity with secular planning system  if the Church is to retain Ecclesiastical Exemption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120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9B76-5D93-4EEF-BF0D-57253AE0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Types of permission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6056B-24D7-4E57-8212-29150797D1F6}"/>
              </a:ext>
            </a:extLst>
          </p:cNvPr>
          <p:cNvSpPr txBox="1">
            <a:spLocks/>
          </p:cNvSpPr>
          <p:nvPr/>
        </p:nvSpPr>
        <p:spPr>
          <a:xfrm>
            <a:off x="272142" y="14381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List A </a:t>
            </a:r>
            <a:r>
              <a:rPr lang="en-US" sz="2800" dirty="0"/>
              <a:t>– minor works with no permission needed – if in doubt ask</a:t>
            </a:r>
          </a:p>
          <a:p>
            <a:endParaRPr lang="en-US" sz="2800" dirty="0"/>
          </a:p>
          <a:p>
            <a:r>
              <a:rPr lang="en-US" sz="2800" b="1" dirty="0"/>
              <a:t>List B </a:t>
            </a:r>
            <a:r>
              <a:rPr lang="en-US" sz="2800" dirty="0"/>
              <a:t>– Archdeacon’s permission  - proposals usually need review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Faculty</a:t>
            </a:r>
            <a:r>
              <a:rPr lang="en-US" sz="2800" dirty="0"/>
              <a:t> – needs consideration by DAC, and is approved by the Diocesan Chancellor</a:t>
            </a:r>
          </a:p>
          <a:p>
            <a:endParaRPr lang="en-GB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B31B37-A8BB-426F-BC9F-002D00A0FD8B}"/>
              </a:ext>
            </a:extLst>
          </p:cNvPr>
          <p:cNvSpPr/>
          <p:nvPr/>
        </p:nvSpPr>
        <p:spPr>
          <a:xfrm>
            <a:off x="5868144" y="5301208"/>
            <a:ext cx="3024336" cy="1181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Submitted via the Online Faculty System</a:t>
            </a:r>
          </a:p>
        </p:txBody>
      </p:sp>
    </p:spTree>
    <p:extLst>
      <p:ext uri="{BB962C8B-B14F-4D97-AF65-F5344CB8AC3E}">
        <p14:creationId xmlns:p14="http://schemas.microsoft.com/office/powerpoint/2010/main" val="6227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2E978-D8EB-4383-BF36-33561557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121086" cy="3865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5434744" y="229254"/>
            <a:ext cx="3753950" cy="54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Record List A works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Submit requests for List B works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Submit faculty applications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Submit requests for temporary minor re-ordering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07504" y="4845024"/>
            <a:ext cx="303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DAC office is happy to help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169978" y="332656"/>
            <a:ext cx="86573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Diocesan Advisory Committee for the Care of Churches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755576" y="192786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Archdeacons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Clergy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Architect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Lay members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238337-C78A-4FA4-9F3C-36CD3B3AC1B1}"/>
              </a:ext>
            </a:extLst>
          </p:cNvPr>
          <p:cNvSpPr/>
          <p:nvPr/>
        </p:nvSpPr>
        <p:spPr>
          <a:xfrm>
            <a:off x="5148064" y="2025427"/>
            <a:ext cx="3679238" cy="205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Helped by advisers on items such as heating, organs, clocks, bells, stained glass, archaeology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F9F6E-BDD1-472D-8AAE-AA60690AC0D7}"/>
              </a:ext>
            </a:extLst>
          </p:cNvPr>
          <p:cNvSpPr txBox="1"/>
          <p:nvPr/>
        </p:nvSpPr>
        <p:spPr>
          <a:xfrm>
            <a:off x="323528" y="4990241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DAC office staff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DAC Secretary – Caroline Hilton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Assistant to DAC Secretary – Katy Purvis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169978" y="332656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The DAC considers…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69978" y="1409874"/>
            <a:ext cx="8810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Church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Churchyards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Boundary walls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Trees in churchyards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Structures in churchyards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Church halls within the curtilage of the church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C3D51-FBD8-46D8-867F-02EA5C59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31645"/>
            <a:ext cx="3790226" cy="288032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1865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169978" y="332656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the DAC does…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66563" y="1441522"/>
            <a:ext cx="88108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Around 9 meetings per year of the full DAC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Considers faculty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Considers requests for informal 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informal feedback to parishes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formal advice to the Chancellor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486676" y="0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Site visits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86950" y="764704"/>
            <a:ext cx="44184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DAC Sub-committee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consists of Chair, Architect, Clergy member and Archdeacon if available. Reports back to full DAC and feedback offered to parish.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Informal visit: </a:t>
            </a:r>
            <a:r>
              <a:rPr lang="en-US" sz="2000" dirty="0">
                <a:solidFill>
                  <a:schemeClr val="bg1"/>
                </a:solidFill>
              </a:rPr>
              <a:t>DAC Secretary (sometimes alongside Church Buildings Missioner or a DAC Architect) for chat at the early stages, </a:t>
            </a:r>
            <a:r>
              <a:rPr lang="en-US" sz="2000" dirty="0" err="1">
                <a:solidFill>
                  <a:schemeClr val="bg1"/>
                </a:solidFill>
              </a:rPr>
              <a:t>eg</a:t>
            </a:r>
            <a:r>
              <a:rPr lang="en-US" sz="2000" dirty="0">
                <a:solidFill>
                  <a:schemeClr val="bg1"/>
                </a:solidFill>
              </a:rPr>
              <a:t> to think about Statement of Need, and to outline the process and any need for consultation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1978B-D98E-45B3-8584-BACF2B98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17" y="997442"/>
            <a:ext cx="3799309" cy="486311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1934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333126" y="116632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Quinquennial inspections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256351" y="980728"/>
            <a:ext cx="88108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Requirement for churches to be inspected every five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Quinquennial inspection report is a key document assisting the PCC in its care and repair of church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Parish need consult the DAC regarding their choice of inspector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Choice of architect should be with due regard to the Church Buildings Council guidance regarding their accreditation and experience depending on the grade listing of the church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DBF pays the quinquennial inspection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E40743-ED18-4F06-ADDC-C3AA74CCDEEE}" vid="{C652B2C0-EB2F-4DD3-A8D5-4F976431F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400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Open Sans SemiBold</vt:lpstr>
      <vt:lpstr>Office Theme</vt:lpstr>
      <vt:lpstr>Diocesan Advisory Committee for the Care of Churches</vt:lpstr>
      <vt:lpstr>Introduction to Faculty Jurisdiction</vt:lpstr>
      <vt:lpstr>Types of permission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Freeman</dc:creator>
  <cp:lastModifiedBy>Pat Pugh</cp:lastModifiedBy>
  <cp:revision>377</cp:revision>
  <dcterms:created xsi:type="dcterms:W3CDTF">2019-02-07T14:37:04Z</dcterms:created>
  <dcterms:modified xsi:type="dcterms:W3CDTF">2021-07-12T11:06:51Z</dcterms:modified>
</cp:coreProperties>
</file>