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sldIdLst>
    <p:sldId id="278" r:id="rId5"/>
    <p:sldId id="279" r:id="rId6"/>
    <p:sldId id="280" r:id="rId7"/>
    <p:sldId id="281" r:id="rId8"/>
    <p:sldId id="282" r:id="rId9"/>
    <p:sldId id="284" r:id="rId10"/>
    <p:sldId id="285" r:id="rId11"/>
    <p:sldId id="294" r:id="rId12"/>
    <p:sldId id="290" r:id="rId13"/>
    <p:sldId id="291" r:id="rId14"/>
    <p:sldId id="292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FFFFFF"/>
    <a:srgbClr val="24338A"/>
    <a:srgbClr val="382E73"/>
    <a:srgbClr val="00418E"/>
    <a:srgbClr val="9F8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90295-8F16-4BFE-AD78-77748D300047}" v="1082" dt="2023-10-10T09:41:26.298"/>
    <p1510:client id="{D52A71AC-FA26-3826-36F5-0D65CE764DCE}" v="18" dt="2023-10-19T08:17:29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95" d="100"/>
          <a:sy n="95" d="100"/>
        </p:scale>
        <p:origin x="4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F2D2-F11C-46F1-BD2A-6051D0B0669C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C5BB7-31DB-44B2-A089-05ADFFDED7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6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5E58-646D-4542-988B-8321096F0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 b="1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E8D1D-620B-4CDA-A821-D4CA23C0F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3B08F-3DAA-4F79-82B4-FC65651D3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67" y="5877272"/>
            <a:ext cx="1964066" cy="6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8007-142B-4FDA-8614-8977D2D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C18C8-8D30-4AD1-8FBC-8CC2E913C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46479-16BE-49CF-9807-97F0C32FF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751FA-B75F-4A30-BC57-6FCA1AD5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32CC4-4FE4-4BDC-9677-A720FA57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F45EF-F7BC-45F4-B60C-79F9119A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4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B9B5-029B-43D3-B016-0A99B9EB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0353D-552A-4DBD-B1F3-B666E154E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20901-97BF-481D-8EA8-0295B7C3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8CB4-724E-4464-B949-B7E8A6AC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3034-D208-4535-A0C4-126C960E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0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802415-B876-42A1-8334-A9EBE3F8D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13C41-DA46-4FD2-B5E9-7BE012321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25A4A-363A-43A4-AE30-4BD1EBC3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EB96E-D21A-4F7C-A2F9-93707903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B5E80-8805-41E2-8146-51CCB504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37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243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5E58-646D-4542-988B-8321096F0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E8D1D-620B-4CDA-A821-D4CA23C0F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B1F5527-195D-4A3C-B82A-FF6D2A676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68" y="5848285"/>
            <a:ext cx="1964066" cy="6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5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243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6622-E78D-40D1-9037-4242897D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0" i="0" baseline="0">
                <a:solidFill>
                  <a:schemeClr val="bg1"/>
                </a:solidFill>
                <a:latin typeface="Open Sans SemiBold" panose="020B07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CC08-C38E-47C2-B65A-A350A96E3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38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6622-E78D-40D1-9037-4242897D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0" i="0" baseline="0">
                <a:solidFill>
                  <a:schemeClr val="tx1"/>
                </a:solidFill>
                <a:latin typeface="Open Sans SemiBold" panose="020B07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CC08-C38E-47C2-B65A-A350A96E3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88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A76E-C30F-49B3-BD47-95F4B8E3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99FDB-41E1-4C4F-83ED-801E8341A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88CDA-7F76-4867-B310-5D5F82E1F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B9B7E-5140-4CB1-9E1E-78CE0B42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18084-E75D-4106-8D3A-7950D2CD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36809-0DF3-44B4-B6A0-4E57CCCF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7BAD-F83F-492B-BC63-5CC48609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52F10-F8A9-4055-9FE7-E9FDDFF0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03E42-0B92-4ED7-8CF4-C33331006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1BE51-82EA-419A-97A1-B2D90C1D2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EE28A-D22A-4C2C-B7CD-9EBC344C1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2A15E-2D36-48CB-A314-DB6B165C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EB2FD-0023-4DD1-B0D6-066D0F12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BE57-3764-49F0-89D5-EE868C9A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88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24A7-6234-45F9-AD4B-55ADE3C0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03513-5955-4294-974C-259B47DA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28E3B-90B3-44D2-B33D-36E60905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501CA-3FB4-4640-8943-F9FE4BD2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8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B4F25-C821-4572-A6A3-01C6D985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50604-2C1B-434A-94DA-63119FAB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7187-8443-4E76-8805-41F5113A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9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2B99-36C8-4E4E-84EA-0F52FA751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B09A0-CA6D-49FB-A5E1-634E959B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32763-87D0-4031-BB56-976B77348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83088-A13C-4BBE-A907-9C55190A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9F9E47-C93D-4BF5-9F41-2E277AF1A2D9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A7894-7DB8-4E0C-A4AE-B8A86F17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1974C-4C81-450F-AA32-46C7538F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F8303D-5F33-4F2E-BC9C-21FC4C07C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1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75BF2-AC2A-4AB6-B87A-DAE650B2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F2A16-C03B-4B98-91F9-521ECE55E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4C560-0552-4F2F-8D5B-694E95C4BBBE}"/>
              </a:ext>
            </a:extLst>
          </p:cNvPr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9F8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5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8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CA7E-005F-424B-806B-4C573C040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/>
              <a:t>Implementing the 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058DF-8946-47C4-A3B7-ECC0DEB6A8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 Pocock</a:t>
            </a:r>
          </a:p>
          <a:p>
            <a:r>
              <a:rPr lang="en-GB" dirty="0"/>
              <a:t>Strategic Programme Director</a:t>
            </a:r>
          </a:p>
        </p:txBody>
      </p:sp>
    </p:spTree>
    <p:extLst>
      <p:ext uri="{BB962C8B-B14F-4D97-AF65-F5344CB8AC3E}">
        <p14:creationId xmlns:p14="http://schemas.microsoft.com/office/powerpoint/2010/main" val="1981686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CEE3628-7D9B-69D5-CB3F-A4319BDC53A1}"/>
              </a:ext>
            </a:extLst>
          </p:cNvPr>
          <p:cNvSpPr/>
          <p:nvPr/>
        </p:nvSpPr>
        <p:spPr>
          <a:xfrm>
            <a:off x="755576" y="1556792"/>
            <a:ext cx="7886700" cy="48245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C7EAFD-FC10-CD2A-2A5F-511F28C020EC}"/>
              </a:ext>
            </a:extLst>
          </p:cNvPr>
          <p:cNvSpPr/>
          <p:nvPr/>
        </p:nvSpPr>
        <p:spPr>
          <a:xfrm>
            <a:off x="2882148" y="4080997"/>
            <a:ext cx="991022" cy="5844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Parish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DBF691-2AB3-7D82-1D77-CBBB9EACE9C7}"/>
              </a:ext>
            </a:extLst>
          </p:cNvPr>
          <p:cNvSpPr/>
          <p:nvPr/>
        </p:nvSpPr>
        <p:spPr>
          <a:xfrm>
            <a:off x="3995936" y="4077072"/>
            <a:ext cx="1918420" cy="12241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138A46-F475-1564-4BCA-D1910B584514}"/>
              </a:ext>
            </a:extLst>
          </p:cNvPr>
          <p:cNvSpPr/>
          <p:nvPr/>
        </p:nvSpPr>
        <p:spPr>
          <a:xfrm>
            <a:off x="6012160" y="4708040"/>
            <a:ext cx="1080120" cy="63501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Parish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67FFC8-071F-E754-3247-B8E1972FFCF0}"/>
              </a:ext>
            </a:extLst>
          </p:cNvPr>
          <p:cNvSpPr/>
          <p:nvPr/>
        </p:nvSpPr>
        <p:spPr>
          <a:xfrm>
            <a:off x="1850256" y="4657608"/>
            <a:ext cx="1512168" cy="5844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240353-6E55-D58B-4723-1033CA13C2EB}"/>
              </a:ext>
            </a:extLst>
          </p:cNvPr>
          <p:cNvSpPr/>
          <p:nvPr/>
        </p:nvSpPr>
        <p:spPr>
          <a:xfrm>
            <a:off x="3232085" y="194732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Church House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C95DB3-386B-C2C1-7A14-F055BBDA03A2}"/>
              </a:ext>
            </a:extLst>
          </p:cNvPr>
          <p:cNvSpPr/>
          <p:nvPr/>
        </p:nvSpPr>
        <p:spPr>
          <a:xfrm>
            <a:off x="6853150" y="4953539"/>
            <a:ext cx="167122" cy="16027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B5A83F-D726-3C3F-F8C4-E90854CCDF63}"/>
              </a:ext>
            </a:extLst>
          </p:cNvPr>
          <p:cNvSpPr/>
          <p:nvPr/>
        </p:nvSpPr>
        <p:spPr>
          <a:xfrm>
            <a:off x="2322672" y="5789148"/>
            <a:ext cx="4630980" cy="644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Under-pinning support</a:t>
            </a:r>
          </a:p>
          <a:p>
            <a:pPr algn="ctr"/>
            <a:r>
              <a:rPr lang="en-US" dirty="0"/>
              <a:t>Advice / good practice / networks</a:t>
            </a:r>
            <a:endParaRPr lang="en-GB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5264DAF-147B-03A5-F56D-7AF2A79ED98B}"/>
              </a:ext>
            </a:extLst>
          </p:cNvPr>
          <p:cNvSpPr/>
          <p:nvPr/>
        </p:nvSpPr>
        <p:spPr>
          <a:xfrm>
            <a:off x="1930810" y="4869160"/>
            <a:ext cx="192918" cy="16839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37B450-E331-17E8-DB0F-77BDF7B2EAA7}"/>
              </a:ext>
            </a:extLst>
          </p:cNvPr>
          <p:cNvSpPr/>
          <p:nvPr/>
        </p:nvSpPr>
        <p:spPr>
          <a:xfrm>
            <a:off x="5422899" y="4483463"/>
            <a:ext cx="264926" cy="2717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308F72-E5A3-1E09-57DC-9DB490B252D1}"/>
              </a:ext>
            </a:extLst>
          </p:cNvPr>
          <p:cNvSpPr/>
          <p:nvPr/>
        </p:nvSpPr>
        <p:spPr>
          <a:xfrm>
            <a:off x="3477320" y="4149080"/>
            <a:ext cx="86568" cy="882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04EC173-4A97-2D03-6F58-601733F72D0C}"/>
              </a:ext>
            </a:extLst>
          </p:cNvPr>
          <p:cNvSpPr/>
          <p:nvPr/>
        </p:nvSpPr>
        <p:spPr>
          <a:xfrm>
            <a:off x="6573664" y="4793288"/>
            <a:ext cx="86568" cy="882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4762F630-F90A-4091-A5C8-54F98C7E4913}"/>
              </a:ext>
            </a:extLst>
          </p:cNvPr>
          <p:cNvSpPr/>
          <p:nvPr/>
        </p:nvSpPr>
        <p:spPr>
          <a:xfrm>
            <a:off x="3563888" y="4797152"/>
            <a:ext cx="360040" cy="36004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7ADBBE-B6C8-D178-D64E-8543847B54BF}"/>
              </a:ext>
            </a:extLst>
          </p:cNvPr>
          <p:cNvSpPr/>
          <p:nvPr/>
        </p:nvSpPr>
        <p:spPr>
          <a:xfrm>
            <a:off x="7326084" y="4110026"/>
            <a:ext cx="1624532" cy="1018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Ideas</a:t>
            </a:r>
          </a:p>
          <a:p>
            <a:pPr algn="ctr"/>
            <a:r>
              <a:rPr lang="en-US" dirty="0"/>
              <a:t>Resources</a:t>
            </a:r>
          </a:p>
          <a:p>
            <a:pPr algn="ctr"/>
            <a:r>
              <a:rPr lang="en-US" dirty="0"/>
              <a:t>Training</a:t>
            </a:r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AF5A3A-096F-DEBC-25F1-53FEA775257D}"/>
              </a:ext>
            </a:extLst>
          </p:cNvPr>
          <p:cNvSpPr/>
          <p:nvPr/>
        </p:nvSpPr>
        <p:spPr>
          <a:xfrm>
            <a:off x="2779946" y="2315571"/>
            <a:ext cx="1481316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Diocesan Resources</a:t>
            </a:r>
            <a:endParaRPr lang="en-GB" i="1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22E443-6682-644E-F775-430401C84BEE}"/>
              </a:ext>
            </a:extLst>
          </p:cNvPr>
          <p:cNvSpPr/>
          <p:nvPr/>
        </p:nvSpPr>
        <p:spPr>
          <a:xfrm>
            <a:off x="7224423" y="945405"/>
            <a:ext cx="1481316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External Resources</a:t>
            </a:r>
            <a:endParaRPr lang="en-GB" i="1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75ECE97-383D-ED76-D844-6886FCAD3E24}"/>
              </a:ext>
            </a:extLst>
          </p:cNvPr>
          <p:cNvSpPr/>
          <p:nvPr/>
        </p:nvSpPr>
        <p:spPr>
          <a:xfrm>
            <a:off x="2693338" y="5099921"/>
            <a:ext cx="438504" cy="2234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00" i="1" dirty="0"/>
              <a:t>Local</a:t>
            </a:r>
          </a:p>
          <a:p>
            <a:pPr algn="ctr"/>
            <a:r>
              <a:rPr lang="en-US" sz="700" i="1" dirty="0"/>
              <a:t>Resources</a:t>
            </a:r>
            <a:endParaRPr lang="en-GB" sz="700" i="1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888DACE-FF4F-FA61-0792-689C4927A6A6}"/>
              </a:ext>
            </a:extLst>
          </p:cNvPr>
          <p:cNvCxnSpPr/>
          <p:nvPr/>
        </p:nvCxnSpPr>
        <p:spPr>
          <a:xfrm flipH="1">
            <a:off x="2555776" y="3331567"/>
            <a:ext cx="504056" cy="8607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4CACB-D7AD-5C09-D304-47E58384625E}"/>
              </a:ext>
            </a:extLst>
          </p:cNvPr>
          <p:cNvCxnSpPr>
            <a:cxnSpLocks/>
          </p:cNvCxnSpPr>
          <p:nvPr/>
        </p:nvCxnSpPr>
        <p:spPr>
          <a:xfrm>
            <a:off x="3427152" y="3429000"/>
            <a:ext cx="0" cy="5504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5347610-B83E-0144-1BD0-F76B955101E0}"/>
              </a:ext>
            </a:extLst>
          </p:cNvPr>
          <p:cNvCxnSpPr>
            <a:cxnSpLocks/>
          </p:cNvCxnSpPr>
          <p:nvPr/>
        </p:nvCxnSpPr>
        <p:spPr>
          <a:xfrm>
            <a:off x="3995936" y="3331567"/>
            <a:ext cx="576064" cy="5941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B8952D0-7E96-3C3D-2CF3-847FB01442E2}"/>
              </a:ext>
            </a:extLst>
          </p:cNvPr>
          <p:cNvCxnSpPr>
            <a:cxnSpLocks/>
          </p:cNvCxnSpPr>
          <p:nvPr/>
        </p:nvCxnSpPr>
        <p:spPr>
          <a:xfrm flipH="1">
            <a:off x="4518906" y="1764112"/>
            <a:ext cx="2573374" cy="10086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35544D-B8C1-5001-3483-5BC545B665F9}"/>
              </a:ext>
            </a:extLst>
          </p:cNvPr>
          <p:cNvCxnSpPr>
            <a:cxnSpLocks/>
          </p:cNvCxnSpPr>
          <p:nvPr/>
        </p:nvCxnSpPr>
        <p:spPr>
          <a:xfrm>
            <a:off x="8289117" y="2046659"/>
            <a:ext cx="0" cy="18791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60B2B61-20F2-6550-013C-9356278B940D}"/>
              </a:ext>
            </a:extLst>
          </p:cNvPr>
          <p:cNvCxnSpPr>
            <a:cxnSpLocks/>
          </p:cNvCxnSpPr>
          <p:nvPr/>
        </p:nvCxnSpPr>
        <p:spPr>
          <a:xfrm flipH="1">
            <a:off x="6012160" y="4237323"/>
            <a:ext cx="1186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4D7B7E0-ECAC-375E-8FBF-7F60F6F83A2A}"/>
              </a:ext>
            </a:extLst>
          </p:cNvPr>
          <p:cNvCxnSpPr>
            <a:cxnSpLocks/>
          </p:cNvCxnSpPr>
          <p:nvPr/>
        </p:nvCxnSpPr>
        <p:spPr>
          <a:xfrm flipH="1">
            <a:off x="6228184" y="4373824"/>
            <a:ext cx="981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C38917C-1BC9-A552-F786-E7BF39396140}"/>
              </a:ext>
            </a:extLst>
          </p:cNvPr>
          <p:cNvCxnSpPr>
            <a:cxnSpLocks/>
          </p:cNvCxnSpPr>
          <p:nvPr/>
        </p:nvCxnSpPr>
        <p:spPr>
          <a:xfrm flipH="1">
            <a:off x="6605369" y="4509120"/>
            <a:ext cx="619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61672E-4B79-704E-2484-6F8543688D59}"/>
              </a:ext>
            </a:extLst>
          </p:cNvPr>
          <p:cNvCxnSpPr>
            <a:cxnSpLocks/>
          </p:cNvCxnSpPr>
          <p:nvPr/>
        </p:nvCxnSpPr>
        <p:spPr>
          <a:xfrm flipH="1">
            <a:off x="5497448" y="1995100"/>
            <a:ext cx="2137534" cy="1916007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F7A6098-BFED-E231-5BB3-AC2AE161EF67}"/>
              </a:ext>
            </a:extLst>
          </p:cNvPr>
          <p:cNvCxnSpPr>
            <a:cxnSpLocks/>
          </p:cNvCxnSpPr>
          <p:nvPr/>
        </p:nvCxnSpPr>
        <p:spPr>
          <a:xfrm flipH="1">
            <a:off x="6914896" y="2147500"/>
            <a:ext cx="872486" cy="192273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EDB0E4B-809C-CE42-7E2E-4EC9735CB239}"/>
              </a:ext>
            </a:extLst>
          </p:cNvPr>
          <p:cNvSpPr/>
          <p:nvPr/>
        </p:nvSpPr>
        <p:spPr>
          <a:xfrm>
            <a:off x="5091616" y="4920819"/>
            <a:ext cx="669087" cy="4025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i="1" dirty="0"/>
              <a:t>Local</a:t>
            </a:r>
          </a:p>
          <a:p>
            <a:pPr algn="ctr"/>
            <a:r>
              <a:rPr lang="en-US" sz="1100" i="1" dirty="0"/>
              <a:t>Resources</a:t>
            </a:r>
            <a:endParaRPr lang="en-GB" sz="1100" i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01FDAC4-966F-4111-7A69-53D453B35F39}"/>
              </a:ext>
            </a:extLst>
          </p:cNvPr>
          <p:cNvSpPr/>
          <p:nvPr/>
        </p:nvSpPr>
        <p:spPr>
          <a:xfrm>
            <a:off x="6729012" y="5184454"/>
            <a:ext cx="438504" cy="2234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00" i="1" dirty="0"/>
              <a:t>Local</a:t>
            </a:r>
          </a:p>
          <a:p>
            <a:pPr algn="ctr"/>
            <a:r>
              <a:rPr lang="en-US" sz="700" i="1" dirty="0"/>
              <a:t>Resources</a:t>
            </a:r>
            <a:endParaRPr lang="en-GB" sz="700" i="1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D59D3E0-4408-3DC3-1B35-E5EC6BB7C5FA}"/>
              </a:ext>
            </a:extLst>
          </p:cNvPr>
          <p:cNvCxnSpPr>
            <a:cxnSpLocks/>
          </p:cNvCxnSpPr>
          <p:nvPr/>
        </p:nvCxnSpPr>
        <p:spPr>
          <a:xfrm>
            <a:off x="3563888" y="4509120"/>
            <a:ext cx="86568" cy="240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0226B8B-DCBB-6BD7-1021-96AE0117180B}"/>
              </a:ext>
            </a:extLst>
          </p:cNvPr>
          <p:cNvCxnSpPr>
            <a:cxnSpLocks/>
          </p:cNvCxnSpPr>
          <p:nvPr/>
        </p:nvCxnSpPr>
        <p:spPr>
          <a:xfrm flipH="1">
            <a:off x="3932473" y="4767041"/>
            <a:ext cx="461843" cy="153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C6AAC6A-0775-4CA4-816A-13CBA3864654}"/>
              </a:ext>
            </a:extLst>
          </p:cNvPr>
          <p:cNvCxnSpPr>
            <a:cxnSpLocks/>
          </p:cNvCxnSpPr>
          <p:nvPr/>
        </p:nvCxnSpPr>
        <p:spPr>
          <a:xfrm>
            <a:off x="3219408" y="4953539"/>
            <a:ext cx="316048" cy="14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F07FBF42-C26C-D559-1459-EA043FEFBCE3}"/>
              </a:ext>
            </a:extLst>
          </p:cNvPr>
          <p:cNvSpPr/>
          <p:nvPr/>
        </p:nvSpPr>
        <p:spPr>
          <a:xfrm>
            <a:off x="4329924" y="4329109"/>
            <a:ext cx="222200" cy="20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983580B-1E84-42F6-1BFD-18179820ED0E}"/>
              </a:ext>
            </a:extLst>
          </p:cNvPr>
          <p:cNvSpPr/>
          <p:nvPr/>
        </p:nvSpPr>
        <p:spPr>
          <a:xfrm>
            <a:off x="5042720" y="4293096"/>
            <a:ext cx="177352" cy="15240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47F78A3-B4AA-FD31-FD4C-E8DB06B920D3}"/>
              </a:ext>
            </a:extLst>
          </p:cNvPr>
          <p:cNvSpPr/>
          <p:nvPr/>
        </p:nvSpPr>
        <p:spPr>
          <a:xfrm>
            <a:off x="4938900" y="4166634"/>
            <a:ext cx="351826" cy="31682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0FBE01A-4634-8324-DFE2-6AD86B6E39AA}"/>
              </a:ext>
            </a:extLst>
          </p:cNvPr>
          <p:cNvSpPr txBox="1"/>
          <p:nvPr/>
        </p:nvSpPr>
        <p:spPr>
          <a:xfrm>
            <a:off x="96977" y="1697793"/>
            <a:ext cx="2781950" cy="338554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Parish Initiatives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E03A61A-D78A-1A36-7153-730937518643}"/>
              </a:ext>
            </a:extLst>
          </p:cNvPr>
          <p:cNvSpPr txBox="1"/>
          <p:nvPr/>
        </p:nvSpPr>
        <p:spPr>
          <a:xfrm>
            <a:off x="96977" y="2035438"/>
            <a:ext cx="2181233" cy="584775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New/Growing Parish Initiatives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88A74A8-1115-6C9F-996E-EBFE02CDDA68}"/>
              </a:ext>
            </a:extLst>
          </p:cNvPr>
          <p:cNvSpPr txBox="1"/>
          <p:nvPr/>
        </p:nvSpPr>
        <p:spPr>
          <a:xfrm>
            <a:off x="105957" y="2591038"/>
            <a:ext cx="2365649" cy="584775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Encouraged Initiatives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5D9E16E-23BA-512C-98D9-AADEFAB47D87}"/>
              </a:ext>
            </a:extLst>
          </p:cNvPr>
          <p:cNvSpPr txBox="1"/>
          <p:nvPr/>
        </p:nvSpPr>
        <p:spPr>
          <a:xfrm>
            <a:off x="94581" y="3790831"/>
            <a:ext cx="2365649" cy="338554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support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395C377-52FF-AD80-8B32-B13875B3ECCB}"/>
              </a:ext>
            </a:extLst>
          </p:cNvPr>
          <p:cNvSpPr txBox="1"/>
          <p:nvPr/>
        </p:nvSpPr>
        <p:spPr>
          <a:xfrm>
            <a:off x="105956" y="4170566"/>
            <a:ext cx="2365649" cy="338554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support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96F7D7D-04DA-E930-3744-AB300778031F}"/>
              </a:ext>
            </a:extLst>
          </p:cNvPr>
          <p:cNvSpPr txBox="1"/>
          <p:nvPr/>
        </p:nvSpPr>
        <p:spPr>
          <a:xfrm>
            <a:off x="105956" y="3193729"/>
            <a:ext cx="2365649" cy="584775"/>
          </a:xfrm>
          <a:prstGeom prst="rect">
            <a:avLst/>
          </a:prstGeom>
          <a:solidFill>
            <a:srgbClr val="E2F0D9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/ collaboration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2DB8CD1-E44A-7FF5-D2C4-9FC99E24A2C6}"/>
              </a:ext>
            </a:extLst>
          </p:cNvPr>
          <p:cNvSpPr txBox="1"/>
          <p:nvPr/>
        </p:nvSpPr>
        <p:spPr>
          <a:xfrm>
            <a:off x="323528" y="260648"/>
            <a:ext cx="42765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Strategic</a:t>
            </a:r>
            <a:br>
              <a:rPr lang="en-US" sz="3200" b="1" dirty="0"/>
            </a:br>
            <a:r>
              <a:rPr lang="en-US" sz="3200" b="1" dirty="0" err="1"/>
              <a:t>Programme</a:t>
            </a:r>
            <a:r>
              <a:rPr lang="en-US" sz="3200" b="1" dirty="0"/>
              <a:t>: Variety</a:t>
            </a:r>
            <a:endParaRPr lang="en-US" sz="2800" b="1" dirty="0"/>
          </a:p>
          <a:p>
            <a:r>
              <a:rPr lang="en-US" sz="2800" dirty="0"/>
              <a:t>Director</a:t>
            </a:r>
            <a:endParaRPr lang="en-GB" sz="2800" dirty="0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5AF6C580-ED22-F99B-3B2C-911808D22C54}"/>
              </a:ext>
            </a:extLst>
          </p:cNvPr>
          <p:cNvSpPr/>
          <p:nvPr/>
        </p:nvSpPr>
        <p:spPr>
          <a:xfrm>
            <a:off x="2925549" y="4293095"/>
            <a:ext cx="134283" cy="15206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5ADB40-C3A2-CFF3-B629-52BEE78A36D0}"/>
              </a:ext>
            </a:extLst>
          </p:cNvPr>
          <p:cNvSpPr/>
          <p:nvPr/>
        </p:nvSpPr>
        <p:spPr>
          <a:xfrm>
            <a:off x="4136136" y="5070857"/>
            <a:ext cx="808666" cy="4205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School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464352-E579-09B6-46C6-C172D7C9B73D}"/>
              </a:ext>
            </a:extLst>
          </p:cNvPr>
          <p:cNvSpPr/>
          <p:nvPr/>
        </p:nvSpPr>
        <p:spPr>
          <a:xfrm>
            <a:off x="1685225" y="5133104"/>
            <a:ext cx="972109" cy="4205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School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80" grpId="0" animBg="1"/>
      <p:bldP spid="82" grpId="0" animBg="1"/>
      <p:bldP spid="2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B43EF-E5E2-86A9-CE43-77BC0CAA0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 the best way to tell the story</a:t>
            </a:r>
          </a:p>
          <a:p>
            <a:r>
              <a:rPr lang="en-US" dirty="0"/>
              <a:t>Encouraging everyone to work together</a:t>
            </a:r>
          </a:p>
          <a:p>
            <a:r>
              <a:rPr lang="en-US" dirty="0"/>
              <a:t>Matching people to the best roles/jobs so they shine</a:t>
            </a:r>
          </a:p>
          <a:p>
            <a:r>
              <a:rPr lang="en-US" dirty="0"/>
              <a:t>Drawing out the extra-ordinary from ordinary people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9698A-3B11-BB9E-24E0-7E500693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038" y="111014"/>
            <a:ext cx="2808312" cy="157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1EC36-CEDB-191E-FD09-238FD171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42" y="116632"/>
            <a:ext cx="2364754" cy="158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AAC68-0245-A3ED-5201-B3F064978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2"/>
          <a:stretch/>
        </p:blipFill>
        <p:spPr>
          <a:xfrm>
            <a:off x="1951485" y="3501008"/>
            <a:ext cx="4924771" cy="2991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5CBF5-C338-C73A-3628-F10542C38DC0}"/>
              </a:ext>
            </a:extLst>
          </p:cNvPr>
          <p:cNvSpPr txBox="1"/>
          <p:nvPr/>
        </p:nvSpPr>
        <p:spPr>
          <a:xfrm>
            <a:off x="323528" y="260648"/>
            <a:ext cx="21612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Strategic</a:t>
            </a:r>
            <a:br>
              <a:rPr lang="en-US" sz="3200" b="1" dirty="0"/>
            </a:br>
            <a:r>
              <a:rPr lang="en-US" sz="2800" dirty="0" err="1"/>
              <a:t>Programme</a:t>
            </a:r>
            <a:endParaRPr lang="en-US" sz="2800" dirty="0"/>
          </a:p>
          <a:p>
            <a:r>
              <a:rPr lang="en-US" sz="3200" b="1" dirty="0"/>
              <a:t>Director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3016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CA7E-005F-424B-806B-4C573C040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Implementing the Vision</a:t>
            </a:r>
            <a:br>
              <a:rPr lang="en-GB" b="0" dirty="0"/>
            </a:br>
            <a:br>
              <a:rPr lang="en-GB" dirty="0"/>
            </a:br>
            <a:r>
              <a:rPr lang="en-GB" dirty="0"/>
              <a:t>Questions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058DF-8946-47C4-A3B7-ECC0DEB6A8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 Pocock</a:t>
            </a:r>
          </a:p>
          <a:p>
            <a:r>
              <a:rPr lang="en-GB" dirty="0"/>
              <a:t>Strategic Programme Director</a:t>
            </a:r>
          </a:p>
        </p:txBody>
      </p:sp>
    </p:spTree>
    <p:extLst>
      <p:ext uri="{BB962C8B-B14F-4D97-AF65-F5344CB8AC3E}">
        <p14:creationId xmlns:p14="http://schemas.microsoft.com/office/powerpoint/2010/main" val="105865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39B5-82D7-C85E-A90D-536EBB2A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7481-4E2D-553C-1498-FACF9640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4824"/>
            <a:ext cx="7886700" cy="4351338"/>
          </a:xfrm>
        </p:spPr>
        <p:txBody>
          <a:bodyPr/>
          <a:lstStyle/>
          <a:p>
            <a:r>
              <a:rPr lang="en-US" dirty="0"/>
              <a:t>Introductions – who am I?</a:t>
            </a:r>
          </a:p>
          <a:p>
            <a:r>
              <a:rPr lang="en-US" dirty="0"/>
              <a:t>Vision Process &amp; Outcomes</a:t>
            </a:r>
          </a:p>
          <a:p>
            <a:r>
              <a:rPr lang="en-US" dirty="0"/>
              <a:t>What next?</a:t>
            </a:r>
          </a:p>
          <a:p>
            <a:pPr lvl="1"/>
            <a:r>
              <a:rPr lang="en-US" dirty="0"/>
              <a:t>Strategic</a:t>
            </a:r>
          </a:p>
          <a:p>
            <a:pPr lvl="1"/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Director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224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‘Great British Railways’ is just a watered down rebrand of business as ...">
            <a:extLst>
              <a:ext uri="{FF2B5EF4-FFF2-40B4-BE49-F238E27FC236}">
                <a16:creationId xmlns:a16="http://schemas.microsoft.com/office/drawing/2014/main" id="{2DB785E9-25A5-3F06-0082-F19D9523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6792"/>
            <a:ext cx="3008223" cy="16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6DEF6-96DD-B5D1-937A-DC5D5790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365" y="149287"/>
            <a:ext cx="2716115" cy="1804707"/>
          </a:xfrm>
          <a:prstGeom prst="rect">
            <a:avLst/>
          </a:prstGeom>
        </p:spPr>
      </p:pic>
      <p:pic>
        <p:nvPicPr>
          <p:cNvPr id="5124" name="Picture 4" descr="Flying cows and hitchhiking sheep top strangest motor claims | Online ...">
            <a:extLst>
              <a:ext uri="{FF2B5EF4-FFF2-40B4-BE49-F238E27FC236}">
                <a16:creationId xmlns:a16="http://schemas.microsoft.com/office/drawing/2014/main" id="{35ABB9B3-6FF4-EF69-CFFC-27D7427D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61" y="1253103"/>
            <a:ext cx="2368210" cy="17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E8FCA-32EC-8276-1363-EFBE7C15D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03" y="2566753"/>
            <a:ext cx="2864639" cy="1909759"/>
          </a:xfrm>
          <a:prstGeom prst="rect">
            <a:avLst/>
          </a:prstGeom>
        </p:spPr>
      </p:pic>
      <p:pic>
        <p:nvPicPr>
          <p:cNvPr id="5126" name="Picture 6" descr="The Gateway - Yeovil Community Church">
            <a:extLst>
              <a:ext uri="{FF2B5EF4-FFF2-40B4-BE49-F238E27FC236}">
                <a16:creationId xmlns:a16="http://schemas.microsoft.com/office/drawing/2014/main" id="{0930F5B2-5EA7-02CB-086F-CA1FEB67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39" y="5157192"/>
            <a:ext cx="1728192" cy="1296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33ACD-3AD1-B9C7-1F44-089A5400289D}"/>
              </a:ext>
            </a:extLst>
          </p:cNvPr>
          <p:cNvSpPr txBox="1"/>
          <p:nvPr/>
        </p:nvSpPr>
        <p:spPr>
          <a:xfrm>
            <a:off x="2479841" y="455493"/>
            <a:ext cx="2674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Professional Engineer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90156-4CB8-0A08-C7E7-86C458A82B99}"/>
              </a:ext>
            </a:extLst>
          </p:cNvPr>
          <p:cNvSpPr txBox="1"/>
          <p:nvPr/>
        </p:nvSpPr>
        <p:spPr>
          <a:xfrm>
            <a:off x="4283968" y="2164332"/>
            <a:ext cx="1459054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Consultant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6BB4F-E1DB-0BCB-9EA8-E455C9188B19}"/>
              </a:ext>
            </a:extLst>
          </p:cNvPr>
          <p:cNvSpPr txBox="1"/>
          <p:nvPr/>
        </p:nvSpPr>
        <p:spPr>
          <a:xfrm>
            <a:off x="1243669" y="4365104"/>
            <a:ext cx="2573333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en-US" dirty="0"/>
              <a:t>Music / Creative Arts</a:t>
            </a:r>
          </a:p>
          <a:p>
            <a:pPr algn="ctr"/>
            <a:r>
              <a:rPr lang="en-US" dirty="0"/>
              <a:t>Director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12E25-533C-C795-82A8-C6536F2441D4}"/>
              </a:ext>
            </a:extLst>
          </p:cNvPr>
          <p:cNvSpPr txBox="1"/>
          <p:nvPr/>
        </p:nvSpPr>
        <p:spPr>
          <a:xfrm>
            <a:off x="796741" y="5620598"/>
            <a:ext cx="247574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Operations Director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FF542E-28B2-894F-32EC-F5C881A8E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857" y="5011435"/>
            <a:ext cx="1347075" cy="649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4BF11D-59A9-9388-E45F-3542867DD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497" y="5004641"/>
            <a:ext cx="1296144" cy="627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8" name="Picture 8" descr="IMG_8944.HEIC">
            <a:extLst>
              <a:ext uri="{FF2B5EF4-FFF2-40B4-BE49-F238E27FC236}">
                <a16:creationId xmlns:a16="http://schemas.microsoft.com/office/drawing/2014/main" id="{4B4947A3-4A27-31C0-0DD8-9961DB73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20" y="3133945"/>
            <a:ext cx="2170979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306871-291A-D285-1308-CBCD5EC2AE83}"/>
              </a:ext>
            </a:extLst>
          </p:cNvPr>
          <p:cNvSpPr txBox="1"/>
          <p:nvPr/>
        </p:nvSpPr>
        <p:spPr>
          <a:xfrm>
            <a:off x="5033033" y="3235988"/>
            <a:ext cx="2079608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Worship Leader/</a:t>
            </a:r>
          </a:p>
          <a:p>
            <a:r>
              <a:rPr lang="en-US" b="1" dirty="0"/>
              <a:t>Churchwarden</a:t>
            </a:r>
            <a:endParaRPr lang="en-GB" b="1" dirty="0"/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F6B8CC3C-1007-BD9C-C16B-87F06979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44" y="6217121"/>
            <a:ext cx="1924287" cy="3181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in a blue shirt&#10;&#10;Description automatically generated">
            <a:extLst>
              <a:ext uri="{FF2B5EF4-FFF2-40B4-BE49-F238E27FC236}">
                <a16:creationId xmlns:a16="http://schemas.microsoft.com/office/drawing/2014/main" id="{15ABCC7D-9315-3CF4-FF32-EF09607238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0545" r="33888" b="18688"/>
          <a:stretch/>
        </p:blipFill>
        <p:spPr>
          <a:xfrm>
            <a:off x="7942847" y="5299297"/>
            <a:ext cx="902034" cy="11888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2AC1C4-D7D4-B393-4F5C-EB9DB9E4E22B}"/>
              </a:ext>
            </a:extLst>
          </p:cNvPr>
          <p:cNvSpPr txBox="1"/>
          <p:nvPr/>
        </p:nvSpPr>
        <p:spPr>
          <a:xfrm>
            <a:off x="7236296" y="6284059"/>
            <a:ext cx="1342034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sz="1600" dirty="0"/>
              <a:t>Who is Jon?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816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1C96-1DA2-F40A-031C-F502813E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B7D29-9EB9-B712-600D-C04BE8201B46}"/>
              </a:ext>
            </a:extLst>
          </p:cNvPr>
          <p:cNvSpPr/>
          <p:nvPr/>
        </p:nvSpPr>
        <p:spPr>
          <a:xfrm>
            <a:off x="1818606" y="1453058"/>
            <a:ext cx="2808312" cy="1986235"/>
          </a:xfrm>
          <a:custGeom>
            <a:avLst/>
            <a:gdLst>
              <a:gd name="connsiteX0" fmla="*/ 0 w 2808312"/>
              <a:gd name="connsiteY0" fmla="*/ 0 h 936104"/>
              <a:gd name="connsiteX1" fmla="*/ 2808312 w 2808312"/>
              <a:gd name="connsiteY1" fmla="*/ 0 h 936104"/>
              <a:gd name="connsiteX2" fmla="*/ 2808312 w 2808312"/>
              <a:gd name="connsiteY2" fmla="*/ 936104 h 936104"/>
              <a:gd name="connsiteX3" fmla="*/ 0 w 2808312"/>
              <a:gd name="connsiteY3" fmla="*/ 936104 h 936104"/>
              <a:gd name="connsiteX4" fmla="*/ 0 w 2808312"/>
              <a:gd name="connsiteY4" fmla="*/ 0 h 936104"/>
              <a:gd name="connsiteX0" fmla="*/ 0 w 2808312"/>
              <a:gd name="connsiteY0" fmla="*/ 0 h 1471885"/>
              <a:gd name="connsiteX1" fmla="*/ 2808312 w 2808312"/>
              <a:gd name="connsiteY1" fmla="*/ 535781 h 1471885"/>
              <a:gd name="connsiteX2" fmla="*/ 2808312 w 2808312"/>
              <a:gd name="connsiteY2" fmla="*/ 1471885 h 1471885"/>
              <a:gd name="connsiteX3" fmla="*/ 0 w 2808312"/>
              <a:gd name="connsiteY3" fmla="*/ 1471885 h 1471885"/>
              <a:gd name="connsiteX4" fmla="*/ 0 w 2808312"/>
              <a:gd name="connsiteY4" fmla="*/ 0 h 1471885"/>
              <a:gd name="connsiteX0" fmla="*/ 0 w 2808312"/>
              <a:gd name="connsiteY0" fmla="*/ 0 h 1986235"/>
              <a:gd name="connsiteX1" fmla="*/ 2808312 w 2808312"/>
              <a:gd name="connsiteY1" fmla="*/ 535781 h 1986235"/>
              <a:gd name="connsiteX2" fmla="*/ 2808312 w 2808312"/>
              <a:gd name="connsiteY2" fmla="*/ 1471885 h 1986235"/>
              <a:gd name="connsiteX3" fmla="*/ 0 w 2808312"/>
              <a:gd name="connsiteY3" fmla="*/ 1986235 h 1986235"/>
              <a:gd name="connsiteX4" fmla="*/ 0 w 2808312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08312 w 2822599"/>
              <a:gd name="connsiteY2" fmla="*/ 1471885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29744"/>
              <a:gd name="connsiteY0" fmla="*/ 0 h 1986235"/>
              <a:gd name="connsiteX1" fmla="*/ 2822599 w 2829744"/>
              <a:gd name="connsiteY1" fmla="*/ 828674 h 1986235"/>
              <a:gd name="connsiteX2" fmla="*/ 2829744 w 2829744"/>
              <a:gd name="connsiteY2" fmla="*/ 1314723 h 1986235"/>
              <a:gd name="connsiteX3" fmla="*/ 0 w 2829744"/>
              <a:gd name="connsiteY3" fmla="*/ 1986235 h 1986235"/>
              <a:gd name="connsiteX4" fmla="*/ 0 w 2829744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15456 w 2822599"/>
              <a:gd name="connsiteY2" fmla="*/ 1314723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08312 w 2822599"/>
              <a:gd name="connsiteY2" fmla="*/ 1300435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08312"/>
              <a:gd name="connsiteY0" fmla="*/ 0 h 1986235"/>
              <a:gd name="connsiteX1" fmla="*/ 2808312 w 2808312"/>
              <a:gd name="connsiteY1" fmla="*/ 828674 h 1986235"/>
              <a:gd name="connsiteX2" fmla="*/ 2808312 w 2808312"/>
              <a:gd name="connsiteY2" fmla="*/ 1300435 h 1986235"/>
              <a:gd name="connsiteX3" fmla="*/ 0 w 2808312"/>
              <a:gd name="connsiteY3" fmla="*/ 1986235 h 1986235"/>
              <a:gd name="connsiteX4" fmla="*/ 0 w 2808312"/>
              <a:gd name="connsiteY4" fmla="*/ 0 h 198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312" h="1986235">
                <a:moveTo>
                  <a:pt x="0" y="0"/>
                </a:moveTo>
                <a:lnTo>
                  <a:pt x="2808312" y="828674"/>
                </a:lnTo>
                <a:lnTo>
                  <a:pt x="2808312" y="1300435"/>
                </a:lnTo>
                <a:lnTo>
                  <a:pt x="0" y="19862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Consultation</a:t>
            </a:r>
            <a:br>
              <a:rPr lang="en-US" dirty="0"/>
            </a:br>
            <a:r>
              <a:rPr lang="en-US" dirty="0"/>
              <a:t>“Casting the Net Wide”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D6C23-840F-9C63-9B1D-DEF2F0CDE3EA}"/>
              </a:ext>
            </a:extLst>
          </p:cNvPr>
          <p:cNvSpPr/>
          <p:nvPr/>
        </p:nvSpPr>
        <p:spPr>
          <a:xfrm>
            <a:off x="4788024" y="2272226"/>
            <a:ext cx="1207046" cy="5087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/>
              <a:t>Vision Casting</a:t>
            </a:r>
            <a:endParaRPr lang="en-GB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D8CA0-9124-2F8A-AFE0-2B755161FB9D}"/>
              </a:ext>
            </a:extLst>
          </p:cNvPr>
          <p:cNvSpPr/>
          <p:nvPr/>
        </p:nvSpPr>
        <p:spPr>
          <a:xfrm>
            <a:off x="6156176" y="1988840"/>
            <a:ext cx="1207046" cy="936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Review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D6FA7-4EEB-5498-559A-09C2799768AF}"/>
              </a:ext>
            </a:extLst>
          </p:cNvPr>
          <p:cNvSpPr/>
          <p:nvPr/>
        </p:nvSpPr>
        <p:spPr>
          <a:xfrm>
            <a:off x="7524328" y="1556792"/>
            <a:ext cx="936104" cy="1728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Agreed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91D19-2580-BD03-CE35-DD0B2CFABFCB}"/>
              </a:ext>
            </a:extLst>
          </p:cNvPr>
          <p:cNvSpPr txBox="1"/>
          <p:nvPr/>
        </p:nvSpPr>
        <p:spPr>
          <a:xfrm>
            <a:off x="423339" y="227222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Vision: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23EA5-63E0-4A16-4061-A6F230B44571}"/>
              </a:ext>
            </a:extLst>
          </p:cNvPr>
          <p:cNvSpPr txBox="1"/>
          <p:nvPr/>
        </p:nvSpPr>
        <p:spPr>
          <a:xfrm>
            <a:off x="2140818" y="3356992"/>
            <a:ext cx="221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Consultation across the diocese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74D50B-09F0-9EF9-DFDC-CC9756E88D46}"/>
              </a:ext>
            </a:extLst>
          </p:cNvPr>
          <p:cNvSpPr txBox="1"/>
          <p:nvPr/>
        </p:nvSpPr>
        <p:spPr>
          <a:xfrm>
            <a:off x="4590100" y="3473874"/>
            <a:ext cx="1546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Small Team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81724A-7066-93FF-5A71-BE89DEAAAF17}"/>
              </a:ext>
            </a:extLst>
          </p:cNvPr>
          <p:cNvSpPr txBox="1"/>
          <p:nvPr/>
        </p:nvSpPr>
        <p:spPr>
          <a:xfrm>
            <a:off x="5995070" y="3397598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Bishop’s Council</a:t>
            </a:r>
            <a:endParaRPr lang="en-GB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77E8C-E87F-FA85-EC25-73CE10980215}"/>
              </a:ext>
            </a:extLst>
          </p:cNvPr>
          <p:cNvSpPr txBox="1"/>
          <p:nvPr/>
        </p:nvSpPr>
        <p:spPr>
          <a:xfrm>
            <a:off x="7219378" y="3397597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Diocesan</a:t>
            </a:r>
          </a:p>
          <a:p>
            <a:pPr algn="ctr"/>
            <a:r>
              <a:rPr lang="en-US" sz="1600" dirty="0"/>
              <a:t>Synod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00B3F-C239-AA8C-2C67-AEFEC94B4DF1}"/>
              </a:ext>
            </a:extLst>
          </p:cNvPr>
          <p:cNvSpPr txBox="1"/>
          <p:nvPr/>
        </p:nvSpPr>
        <p:spPr>
          <a:xfrm>
            <a:off x="1259632" y="4295694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Harriet Roberts: Director of Development - Vision and Strategy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082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/>
      <p:bldP spid="22" grpId="0"/>
      <p:bldP spid="23" grpId="0"/>
      <p:bldP spid="2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357A-20A8-CDCC-9826-913FE059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en-US" dirty="0"/>
              <a:t>Outcomes: Priorities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353B8-8DF9-B223-E760-DC4B995F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4744"/>
            <a:ext cx="8263830" cy="2683495"/>
          </a:xfrm>
        </p:spPr>
        <p:txBody>
          <a:bodyPr>
            <a:normAutofit/>
          </a:bodyPr>
          <a:lstStyle/>
          <a:p>
            <a:r>
              <a:rPr lang="en-US" sz="2000" dirty="0"/>
              <a:t>We believe in the Gospel.</a:t>
            </a:r>
          </a:p>
          <a:p>
            <a:r>
              <a:rPr lang="en-US" sz="2000" dirty="0"/>
              <a:t>We believe in the local and seek transformation.</a:t>
            </a:r>
          </a:p>
          <a:p>
            <a:r>
              <a:rPr lang="en-US" sz="2000" dirty="0"/>
              <a:t>We care about the environment, locally and globally.</a:t>
            </a:r>
          </a:p>
          <a:p>
            <a:r>
              <a:rPr lang="en-US" sz="2000" dirty="0"/>
              <a:t>We want to engage with young people and the ‘disconnected’.</a:t>
            </a:r>
          </a:p>
          <a:p>
            <a:r>
              <a:rPr lang="en-US" sz="2000" dirty="0"/>
              <a:t>We want to do bigger, better, bolder things together simply.</a:t>
            </a:r>
          </a:p>
          <a:p>
            <a:r>
              <a:rPr lang="en-US" sz="2000" dirty="0"/>
              <a:t>The 1.5 million people in our diocese matter.</a:t>
            </a:r>
          </a:p>
          <a:p>
            <a:r>
              <a:rPr lang="en-US" sz="2000" dirty="0"/>
              <a:t>We want to build new communities of faith.</a:t>
            </a:r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2C301-3E6B-FA4A-96FA-928834694031}"/>
              </a:ext>
            </a:extLst>
          </p:cNvPr>
          <p:cNvSpPr txBox="1">
            <a:spLocks/>
          </p:cNvSpPr>
          <p:nvPr/>
        </p:nvSpPr>
        <p:spPr>
          <a:xfrm>
            <a:off x="606583" y="3965525"/>
            <a:ext cx="7886700" cy="61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 baseline="0">
                <a:solidFill>
                  <a:schemeClr val="tx1"/>
                </a:solidFill>
                <a:latin typeface="Open Sans SemiBold" panose="020B07060308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Outcomes: Vision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71ADCF-F0FD-F564-5491-FBE8CAE74A81}"/>
              </a:ext>
            </a:extLst>
          </p:cNvPr>
          <p:cNvSpPr txBox="1">
            <a:spLocks/>
          </p:cNvSpPr>
          <p:nvPr/>
        </p:nvSpPr>
        <p:spPr>
          <a:xfrm>
            <a:off x="628650" y="4725144"/>
            <a:ext cx="8191822" cy="1609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3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Growing braver, fuller faith</a:t>
            </a:r>
          </a:p>
          <a:p>
            <a:r>
              <a:rPr lang="en-US" sz="2000" dirty="0"/>
              <a:t>Blessing 1.5 million lives, one life at a time</a:t>
            </a:r>
          </a:p>
          <a:p>
            <a:r>
              <a:rPr lang="en-US" sz="2000" dirty="0"/>
              <a:t>Transformative loving service (in practice)</a:t>
            </a:r>
          </a:p>
          <a:p>
            <a:r>
              <a:rPr lang="en-US" sz="2000" dirty="0"/>
              <a:t>Engaged locally, working together in loving generosity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B536C-B174-9EF9-452E-B0C19885D117}"/>
              </a:ext>
            </a:extLst>
          </p:cNvPr>
          <p:cNvSpPr txBox="1"/>
          <p:nvPr/>
        </p:nvSpPr>
        <p:spPr>
          <a:xfrm>
            <a:off x="5119667" y="3921059"/>
            <a:ext cx="337361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Together in Christ</a:t>
            </a:r>
          </a:p>
          <a:p>
            <a:pPr algn="ctr"/>
            <a:r>
              <a:rPr lang="en-US" sz="2800" b="1" dirty="0"/>
              <a:t>Sharing Hope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270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DCFFE1F-704B-981F-6789-1816B6885B93}"/>
              </a:ext>
            </a:extLst>
          </p:cNvPr>
          <p:cNvSpPr/>
          <p:nvPr/>
        </p:nvSpPr>
        <p:spPr>
          <a:xfrm>
            <a:off x="1808610" y="4365104"/>
            <a:ext cx="1621259" cy="9486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Development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51C96-1DA2-F40A-031C-F502813E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B7D29-9EB9-B712-600D-C04BE8201B46}"/>
              </a:ext>
            </a:extLst>
          </p:cNvPr>
          <p:cNvSpPr/>
          <p:nvPr/>
        </p:nvSpPr>
        <p:spPr>
          <a:xfrm>
            <a:off x="1818606" y="1453058"/>
            <a:ext cx="2808312" cy="1986235"/>
          </a:xfrm>
          <a:custGeom>
            <a:avLst/>
            <a:gdLst>
              <a:gd name="connsiteX0" fmla="*/ 0 w 2808312"/>
              <a:gd name="connsiteY0" fmla="*/ 0 h 936104"/>
              <a:gd name="connsiteX1" fmla="*/ 2808312 w 2808312"/>
              <a:gd name="connsiteY1" fmla="*/ 0 h 936104"/>
              <a:gd name="connsiteX2" fmla="*/ 2808312 w 2808312"/>
              <a:gd name="connsiteY2" fmla="*/ 936104 h 936104"/>
              <a:gd name="connsiteX3" fmla="*/ 0 w 2808312"/>
              <a:gd name="connsiteY3" fmla="*/ 936104 h 936104"/>
              <a:gd name="connsiteX4" fmla="*/ 0 w 2808312"/>
              <a:gd name="connsiteY4" fmla="*/ 0 h 936104"/>
              <a:gd name="connsiteX0" fmla="*/ 0 w 2808312"/>
              <a:gd name="connsiteY0" fmla="*/ 0 h 1471885"/>
              <a:gd name="connsiteX1" fmla="*/ 2808312 w 2808312"/>
              <a:gd name="connsiteY1" fmla="*/ 535781 h 1471885"/>
              <a:gd name="connsiteX2" fmla="*/ 2808312 w 2808312"/>
              <a:gd name="connsiteY2" fmla="*/ 1471885 h 1471885"/>
              <a:gd name="connsiteX3" fmla="*/ 0 w 2808312"/>
              <a:gd name="connsiteY3" fmla="*/ 1471885 h 1471885"/>
              <a:gd name="connsiteX4" fmla="*/ 0 w 2808312"/>
              <a:gd name="connsiteY4" fmla="*/ 0 h 1471885"/>
              <a:gd name="connsiteX0" fmla="*/ 0 w 2808312"/>
              <a:gd name="connsiteY0" fmla="*/ 0 h 1986235"/>
              <a:gd name="connsiteX1" fmla="*/ 2808312 w 2808312"/>
              <a:gd name="connsiteY1" fmla="*/ 535781 h 1986235"/>
              <a:gd name="connsiteX2" fmla="*/ 2808312 w 2808312"/>
              <a:gd name="connsiteY2" fmla="*/ 1471885 h 1986235"/>
              <a:gd name="connsiteX3" fmla="*/ 0 w 2808312"/>
              <a:gd name="connsiteY3" fmla="*/ 1986235 h 1986235"/>
              <a:gd name="connsiteX4" fmla="*/ 0 w 2808312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08312 w 2822599"/>
              <a:gd name="connsiteY2" fmla="*/ 1471885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29744"/>
              <a:gd name="connsiteY0" fmla="*/ 0 h 1986235"/>
              <a:gd name="connsiteX1" fmla="*/ 2822599 w 2829744"/>
              <a:gd name="connsiteY1" fmla="*/ 828674 h 1986235"/>
              <a:gd name="connsiteX2" fmla="*/ 2829744 w 2829744"/>
              <a:gd name="connsiteY2" fmla="*/ 1314723 h 1986235"/>
              <a:gd name="connsiteX3" fmla="*/ 0 w 2829744"/>
              <a:gd name="connsiteY3" fmla="*/ 1986235 h 1986235"/>
              <a:gd name="connsiteX4" fmla="*/ 0 w 2829744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15456 w 2822599"/>
              <a:gd name="connsiteY2" fmla="*/ 1314723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22599"/>
              <a:gd name="connsiteY0" fmla="*/ 0 h 1986235"/>
              <a:gd name="connsiteX1" fmla="*/ 2822599 w 2822599"/>
              <a:gd name="connsiteY1" fmla="*/ 828674 h 1986235"/>
              <a:gd name="connsiteX2" fmla="*/ 2808312 w 2822599"/>
              <a:gd name="connsiteY2" fmla="*/ 1300435 h 1986235"/>
              <a:gd name="connsiteX3" fmla="*/ 0 w 2822599"/>
              <a:gd name="connsiteY3" fmla="*/ 1986235 h 1986235"/>
              <a:gd name="connsiteX4" fmla="*/ 0 w 2822599"/>
              <a:gd name="connsiteY4" fmla="*/ 0 h 1986235"/>
              <a:gd name="connsiteX0" fmla="*/ 0 w 2808312"/>
              <a:gd name="connsiteY0" fmla="*/ 0 h 1986235"/>
              <a:gd name="connsiteX1" fmla="*/ 2808312 w 2808312"/>
              <a:gd name="connsiteY1" fmla="*/ 828674 h 1986235"/>
              <a:gd name="connsiteX2" fmla="*/ 2808312 w 2808312"/>
              <a:gd name="connsiteY2" fmla="*/ 1300435 h 1986235"/>
              <a:gd name="connsiteX3" fmla="*/ 0 w 2808312"/>
              <a:gd name="connsiteY3" fmla="*/ 1986235 h 1986235"/>
              <a:gd name="connsiteX4" fmla="*/ 0 w 2808312"/>
              <a:gd name="connsiteY4" fmla="*/ 0 h 198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312" h="1986235">
                <a:moveTo>
                  <a:pt x="0" y="0"/>
                </a:moveTo>
                <a:lnTo>
                  <a:pt x="2808312" y="828674"/>
                </a:lnTo>
                <a:lnTo>
                  <a:pt x="2808312" y="1300435"/>
                </a:lnTo>
                <a:lnTo>
                  <a:pt x="0" y="19862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Consultation</a:t>
            </a:r>
            <a:br>
              <a:rPr lang="en-US" dirty="0"/>
            </a:br>
            <a:r>
              <a:rPr lang="en-US" dirty="0"/>
              <a:t>“Casting the Net Wide”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D6C23-840F-9C63-9B1D-DEF2F0CDE3EA}"/>
              </a:ext>
            </a:extLst>
          </p:cNvPr>
          <p:cNvSpPr/>
          <p:nvPr/>
        </p:nvSpPr>
        <p:spPr>
          <a:xfrm>
            <a:off x="4788024" y="2272226"/>
            <a:ext cx="1207046" cy="5087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/>
              <a:t>Vision Casting</a:t>
            </a:r>
            <a:endParaRPr lang="en-GB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D8CA0-9124-2F8A-AFE0-2B755161FB9D}"/>
              </a:ext>
            </a:extLst>
          </p:cNvPr>
          <p:cNvSpPr/>
          <p:nvPr/>
        </p:nvSpPr>
        <p:spPr>
          <a:xfrm>
            <a:off x="6156176" y="1988840"/>
            <a:ext cx="1207046" cy="936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Review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D6FA7-4EEB-5498-559A-09C2799768AF}"/>
              </a:ext>
            </a:extLst>
          </p:cNvPr>
          <p:cNvSpPr/>
          <p:nvPr/>
        </p:nvSpPr>
        <p:spPr>
          <a:xfrm>
            <a:off x="7524328" y="1556792"/>
            <a:ext cx="936104" cy="1728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Agreed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91D19-2580-BD03-CE35-DD0B2CFABFCB}"/>
              </a:ext>
            </a:extLst>
          </p:cNvPr>
          <p:cNvSpPr txBox="1"/>
          <p:nvPr/>
        </p:nvSpPr>
        <p:spPr>
          <a:xfrm>
            <a:off x="423339" y="227222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Vision:</a:t>
            </a:r>
            <a:endParaRPr lang="en-GB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4F74F8-E4D4-0C45-1EC3-27BDC872A8C8}"/>
              </a:ext>
            </a:extLst>
          </p:cNvPr>
          <p:cNvSpPr/>
          <p:nvPr/>
        </p:nvSpPr>
        <p:spPr>
          <a:xfrm>
            <a:off x="1808610" y="4581128"/>
            <a:ext cx="1621259" cy="47428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Development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9143-769C-D4E2-F50D-69F752AAE9F2}"/>
              </a:ext>
            </a:extLst>
          </p:cNvPr>
          <p:cNvSpPr/>
          <p:nvPr/>
        </p:nvSpPr>
        <p:spPr>
          <a:xfrm>
            <a:off x="3580978" y="4505374"/>
            <a:ext cx="1207046" cy="6914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Review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A4D344-F260-4A54-12C7-DE08A22039C4}"/>
              </a:ext>
            </a:extLst>
          </p:cNvPr>
          <p:cNvSpPr/>
          <p:nvPr/>
        </p:nvSpPr>
        <p:spPr>
          <a:xfrm>
            <a:off x="4949130" y="4221087"/>
            <a:ext cx="936104" cy="12583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/>
              <a:t>Agreed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CDC687-CC58-6229-7519-7C2A6FB7EA07}"/>
              </a:ext>
            </a:extLst>
          </p:cNvPr>
          <p:cNvSpPr txBox="1"/>
          <p:nvPr/>
        </p:nvSpPr>
        <p:spPr>
          <a:xfrm>
            <a:off x="413343" y="4719342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Strategy: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23EA5-63E0-4A16-4061-A6F230B44571}"/>
              </a:ext>
            </a:extLst>
          </p:cNvPr>
          <p:cNvSpPr txBox="1"/>
          <p:nvPr/>
        </p:nvSpPr>
        <p:spPr>
          <a:xfrm>
            <a:off x="2140818" y="3356992"/>
            <a:ext cx="221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Consultation across the diocese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74D50B-09F0-9EF9-DFDC-CC9756E88D46}"/>
              </a:ext>
            </a:extLst>
          </p:cNvPr>
          <p:cNvSpPr txBox="1"/>
          <p:nvPr/>
        </p:nvSpPr>
        <p:spPr>
          <a:xfrm>
            <a:off x="4590100" y="3473874"/>
            <a:ext cx="1546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Small Team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81724A-7066-93FF-5A71-BE89DEAAAF17}"/>
              </a:ext>
            </a:extLst>
          </p:cNvPr>
          <p:cNvSpPr txBox="1"/>
          <p:nvPr/>
        </p:nvSpPr>
        <p:spPr>
          <a:xfrm>
            <a:off x="5995070" y="3397598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Bishop’s Council</a:t>
            </a:r>
            <a:endParaRPr lang="en-GB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77E8C-E87F-FA85-EC25-73CE10980215}"/>
              </a:ext>
            </a:extLst>
          </p:cNvPr>
          <p:cNvSpPr txBox="1"/>
          <p:nvPr/>
        </p:nvSpPr>
        <p:spPr>
          <a:xfrm>
            <a:off x="7219378" y="3397597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Diocesan</a:t>
            </a:r>
          </a:p>
          <a:p>
            <a:pPr algn="ctr"/>
            <a:r>
              <a:rPr lang="en-US" sz="1600" dirty="0"/>
              <a:t>Synod</a:t>
            </a:r>
            <a:endParaRPr lang="en-GB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A2DC8-73C0-1B3E-3C58-FC5DDB4CD46D}"/>
              </a:ext>
            </a:extLst>
          </p:cNvPr>
          <p:cNvSpPr txBox="1"/>
          <p:nvPr/>
        </p:nvSpPr>
        <p:spPr>
          <a:xfrm>
            <a:off x="1873869" y="5555675"/>
            <a:ext cx="1546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Small Team</a:t>
            </a:r>
            <a:endParaRPr lang="en-GB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3361D-F00A-2CD4-B182-A5FAFC91000C}"/>
              </a:ext>
            </a:extLst>
          </p:cNvPr>
          <p:cNvSpPr txBox="1"/>
          <p:nvPr/>
        </p:nvSpPr>
        <p:spPr>
          <a:xfrm>
            <a:off x="3378348" y="5479399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Bishop’s Council</a:t>
            </a:r>
            <a:endParaRPr lang="en-GB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2FE548-4899-2424-081A-BD863E514EFE}"/>
              </a:ext>
            </a:extLst>
          </p:cNvPr>
          <p:cNvSpPr txBox="1"/>
          <p:nvPr/>
        </p:nvSpPr>
        <p:spPr>
          <a:xfrm>
            <a:off x="4602656" y="5479398"/>
            <a:ext cx="15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Diocesan</a:t>
            </a:r>
          </a:p>
          <a:p>
            <a:pPr algn="ctr"/>
            <a:r>
              <a:rPr lang="en-US" sz="1600" dirty="0"/>
              <a:t>Synod</a:t>
            </a:r>
            <a:endParaRPr lang="en-GB" sz="1600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B82D4B2-D4B0-9534-9650-C724BB3E8879}"/>
              </a:ext>
            </a:extLst>
          </p:cNvPr>
          <p:cNvSpPr/>
          <p:nvPr/>
        </p:nvSpPr>
        <p:spPr>
          <a:xfrm>
            <a:off x="6083995" y="4505374"/>
            <a:ext cx="2681386" cy="732594"/>
          </a:xfrm>
          <a:prstGeom prst="homePlate">
            <a:avLst/>
          </a:prstGeom>
          <a:gradFill flip="none" rotWithShape="1">
            <a:gsLst>
              <a:gs pos="0">
                <a:schemeClr val="accent6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Implementation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A9757-A789-C154-6AD9-614F394642B3}"/>
              </a:ext>
            </a:extLst>
          </p:cNvPr>
          <p:cNvSpPr txBox="1"/>
          <p:nvPr/>
        </p:nvSpPr>
        <p:spPr>
          <a:xfrm>
            <a:off x="1528750" y="6172342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Jon Pocock: Strategic </a:t>
            </a:r>
            <a:r>
              <a:rPr lang="en-US" sz="1600" b="1" dirty="0" err="1"/>
              <a:t>Programme</a:t>
            </a:r>
            <a:r>
              <a:rPr lang="en-US" sz="1600" b="1" dirty="0"/>
              <a:t> Director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5254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8" grpId="0" animBg="1"/>
      <p:bldP spid="19" grpId="0" animBg="1"/>
      <p:bldP spid="26" grpId="0"/>
      <p:bldP spid="27" grpId="0"/>
      <p:bldP spid="28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22CAC9-CB14-9F36-17F6-E79161366B8E}"/>
              </a:ext>
            </a:extLst>
          </p:cNvPr>
          <p:cNvSpPr txBox="1"/>
          <p:nvPr/>
        </p:nvSpPr>
        <p:spPr>
          <a:xfrm>
            <a:off x="3059832" y="564123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does that mean?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4ABE7-7AA0-C1B7-6A3D-28EFA9690F05}"/>
              </a:ext>
            </a:extLst>
          </p:cNvPr>
          <p:cNvSpPr txBox="1"/>
          <p:nvPr/>
        </p:nvSpPr>
        <p:spPr>
          <a:xfrm>
            <a:off x="323528" y="260648"/>
            <a:ext cx="22830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Strategic</a:t>
            </a:r>
            <a:br>
              <a:rPr lang="en-US" sz="2800" b="1" dirty="0"/>
            </a:br>
            <a:r>
              <a:rPr lang="en-US" sz="2800" b="1" dirty="0" err="1"/>
              <a:t>Programme</a:t>
            </a:r>
            <a:endParaRPr lang="en-US" sz="2800" b="1" dirty="0"/>
          </a:p>
          <a:p>
            <a:r>
              <a:rPr lang="en-US" sz="2800" b="1" dirty="0"/>
              <a:t>Director</a:t>
            </a: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11D11-BAFD-990E-AD3B-B48FA8BF1D6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19182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Standing back and seeing the bigger picture</a:t>
            </a:r>
          </a:p>
          <a:p>
            <a:endParaRPr lang="en-US" sz="2800" dirty="0"/>
          </a:p>
          <a:p>
            <a:r>
              <a:rPr lang="en-US" sz="2800" dirty="0"/>
              <a:t>Identifying how things interact</a:t>
            </a:r>
          </a:p>
          <a:p>
            <a:endParaRPr lang="en-US" sz="2800" dirty="0"/>
          </a:p>
          <a:p>
            <a:r>
              <a:rPr lang="en-US" sz="2800" dirty="0"/>
              <a:t>Working out the best ways to work towards our vision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124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22CAC9-CB14-9F36-17F6-E79161366B8E}"/>
              </a:ext>
            </a:extLst>
          </p:cNvPr>
          <p:cNvSpPr txBox="1"/>
          <p:nvPr/>
        </p:nvSpPr>
        <p:spPr>
          <a:xfrm>
            <a:off x="3059832" y="564123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does that mean?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4ABE7-7AA0-C1B7-6A3D-28EFA9690F05}"/>
              </a:ext>
            </a:extLst>
          </p:cNvPr>
          <p:cNvSpPr txBox="1"/>
          <p:nvPr/>
        </p:nvSpPr>
        <p:spPr>
          <a:xfrm>
            <a:off x="323528" y="260648"/>
            <a:ext cx="22830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Strategic</a:t>
            </a:r>
            <a:br>
              <a:rPr lang="en-US" sz="2800" b="1" dirty="0"/>
            </a:br>
            <a:r>
              <a:rPr lang="en-US" sz="2800" b="1" dirty="0" err="1"/>
              <a:t>Programme</a:t>
            </a:r>
            <a:endParaRPr lang="en-US" sz="2800" b="1" dirty="0"/>
          </a:p>
          <a:p>
            <a:r>
              <a:rPr lang="en-US" sz="2800" b="1" dirty="0"/>
              <a:t>Director</a:t>
            </a:r>
            <a:endParaRPr lang="en-GB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DD7C2-DA06-9D9F-0ABB-2EB0B3517119}"/>
              </a:ext>
            </a:extLst>
          </p:cNvPr>
          <p:cNvSpPr txBox="1"/>
          <p:nvPr/>
        </p:nvSpPr>
        <p:spPr>
          <a:xfrm>
            <a:off x="1115616" y="1874713"/>
            <a:ext cx="67687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Sometimes we will need to start small, and build our capacity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B9362-8C13-F8EC-974C-AAC525E81D54}"/>
              </a:ext>
            </a:extLst>
          </p:cNvPr>
          <p:cNvSpPr txBox="1"/>
          <p:nvPr/>
        </p:nvSpPr>
        <p:spPr>
          <a:xfrm>
            <a:off x="1115616" y="2949731"/>
            <a:ext cx="67687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Sometimes there will be multiple ways, and we need to fit around other things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5F256-F372-FB33-EB47-036BA5FB1003}"/>
              </a:ext>
            </a:extLst>
          </p:cNvPr>
          <p:cNvSpPr txBox="1"/>
          <p:nvPr/>
        </p:nvSpPr>
        <p:spPr>
          <a:xfrm>
            <a:off x="1115616" y="4037879"/>
            <a:ext cx="67687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Sometimes we need to share our different gifts and skills and collaborate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FC50-CDA4-FFD8-77BC-40F229002DF8}"/>
              </a:ext>
            </a:extLst>
          </p:cNvPr>
          <p:cNvSpPr txBox="1"/>
          <p:nvPr/>
        </p:nvSpPr>
        <p:spPr>
          <a:xfrm>
            <a:off x="1115616" y="5126027"/>
            <a:ext cx="67687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Sometimes we will achieve far more together if we are generous and don’t hoard our gifts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276545-68A5-C281-E356-CDEA63BAFE61}"/>
              </a:ext>
            </a:extLst>
          </p:cNvPr>
          <p:cNvSpPr/>
          <p:nvPr/>
        </p:nvSpPr>
        <p:spPr>
          <a:xfrm>
            <a:off x="1979712" y="2425721"/>
            <a:ext cx="2808312" cy="504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Short, simple projects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B5C52-CE5C-CFF4-7EE1-1415D75B234E}"/>
              </a:ext>
            </a:extLst>
          </p:cNvPr>
          <p:cNvSpPr txBox="1"/>
          <p:nvPr/>
        </p:nvSpPr>
        <p:spPr>
          <a:xfrm>
            <a:off x="482712" y="3223719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Clear projects</a:t>
            </a:r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B8655-D301-18A4-AC86-347DD44D048F}"/>
              </a:ext>
            </a:extLst>
          </p:cNvPr>
          <p:cNvSpPr/>
          <p:nvPr/>
        </p:nvSpPr>
        <p:spPr>
          <a:xfrm>
            <a:off x="2366250" y="3140968"/>
            <a:ext cx="1512168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Definitions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1921F9-A754-2776-335D-EB2C7DBE7DF7}"/>
              </a:ext>
            </a:extLst>
          </p:cNvPr>
          <p:cNvSpPr/>
          <p:nvPr/>
        </p:nvSpPr>
        <p:spPr>
          <a:xfrm>
            <a:off x="4033764" y="3140968"/>
            <a:ext cx="136815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Focus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928EB9-64B2-9AB6-076D-965CF3A3CA17}"/>
              </a:ext>
            </a:extLst>
          </p:cNvPr>
          <p:cNvSpPr/>
          <p:nvPr/>
        </p:nvSpPr>
        <p:spPr>
          <a:xfrm>
            <a:off x="5563022" y="3140968"/>
            <a:ext cx="136815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Resources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4FEEB-4B9F-A75D-7D3E-1AB3B50BE9A5}"/>
              </a:ext>
            </a:extLst>
          </p:cNvPr>
          <p:cNvSpPr/>
          <p:nvPr/>
        </p:nvSpPr>
        <p:spPr>
          <a:xfrm>
            <a:off x="7092280" y="3140968"/>
            <a:ext cx="136815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8EEFF-7A3E-CB55-40C6-DCDCD150CFBE}"/>
              </a:ext>
            </a:extLst>
          </p:cNvPr>
          <p:cNvSpPr txBox="1"/>
          <p:nvPr/>
        </p:nvSpPr>
        <p:spPr>
          <a:xfrm>
            <a:off x="960270" y="41499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Areas to explore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42D809-5115-C2E1-A305-684820CBDEF2}"/>
              </a:ext>
            </a:extLst>
          </p:cNvPr>
          <p:cNvSpPr/>
          <p:nvPr/>
        </p:nvSpPr>
        <p:spPr>
          <a:xfrm>
            <a:off x="2843808" y="4067201"/>
            <a:ext cx="1512168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A6D5B-6211-86FF-9A22-39673A5B4C9C}"/>
              </a:ext>
            </a:extLst>
          </p:cNvPr>
          <p:cNvSpPr/>
          <p:nvPr/>
        </p:nvSpPr>
        <p:spPr>
          <a:xfrm>
            <a:off x="4511322" y="4067201"/>
            <a:ext cx="1368152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Choices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43FEF6D-50F9-95BE-57FC-57AA257FF72B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H="1" flipV="1">
            <a:off x="1346808" y="3562273"/>
            <a:ext cx="4532666" cy="756956"/>
          </a:xfrm>
          <a:prstGeom prst="bentConnector4">
            <a:avLst>
              <a:gd name="adj1" fmla="val -5043"/>
              <a:gd name="adj2" fmla="val 6664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E0FA992-FF6D-E089-76C2-B2B96F061166}"/>
              </a:ext>
            </a:extLst>
          </p:cNvPr>
          <p:cNvSpPr txBox="1"/>
          <p:nvPr/>
        </p:nvSpPr>
        <p:spPr>
          <a:xfrm>
            <a:off x="2843808" y="4556739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Who, What, Where, When, How?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E7C71-D218-C4C4-A4B9-DF4E6B625E68}"/>
              </a:ext>
            </a:extLst>
          </p:cNvPr>
          <p:cNvSpPr txBox="1"/>
          <p:nvPr/>
        </p:nvSpPr>
        <p:spPr>
          <a:xfrm>
            <a:off x="4535996" y="4556738"/>
            <a:ext cx="3636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Simplest, </a:t>
            </a:r>
            <a:br>
              <a:rPr lang="en-US" sz="1600" dirty="0"/>
            </a:br>
            <a:r>
              <a:rPr lang="en-US" sz="1600" dirty="0"/>
              <a:t>Most impact, </a:t>
            </a:r>
            <a:br>
              <a:rPr lang="en-US" sz="1600" dirty="0"/>
            </a:br>
            <a:r>
              <a:rPr lang="en-US" sz="1600" dirty="0"/>
              <a:t>Most easily replicated/transferred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A8E1AD-8C40-DBFB-54C8-F5ED83719CD5}"/>
              </a:ext>
            </a:extLst>
          </p:cNvPr>
          <p:cNvSpPr txBox="1"/>
          <p:nvPr/>
        </p:nvSpPr>
        <p:spPr>
          <a:xfrm>
            <a:off x="96978" y="251396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Easy wins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ABE6F4-8BB1-F23B-C1FB-4708F5EB9247}"/>
              </a:ext>
            </a:extLst>
          </p:cNvPr>
          <p:cNvSpPr txBox="1"/>
          <p:nvPr/>
        </p:nvSpPr>
        <p:spPr>
          <a:xfrm>
            <a:off x="96174" y="601257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Sharing &amp; Celebrating</a:t>
            </a:r>
            <a:endParaRPr lang="en-GB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FA1A0F-D0A1-47A9-B3FB-6911C9FEAD7F}"/>
              </a:ext>
            </a:extLst>
          </p:cNvPr>
          <p:cNvSpPr txBox="1"/>
          <p:nvPr/>
        </p:nvSpPr>
        <p:spPr>
          <a:xfrm>
            <a:off x="4942566" y="2353713"/>
            <a:ext cx="394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Demonstrations of what is possible</a:t>
            </a:r>
          </a:p>
          <a:p>
            <a:r>
              <a:rPr lang="en-US" sz="1600" dirty="0"/>
              <a:t>Encouragements that we can succeed</a:t>
            </a:r>
            <a:endParaRPr lang="en-GB" sz="1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13BE29-8DB1-DB27-4970-956D69D4D86A}"/>
              </a:ext>
            </a:extLst>
          </p:cNvPr>
          <p:cNvSpPr/>
          <p:nvPr/>
        </p:nvSpPr>
        <p:spPr>
          <a:xfrm>
            <a:off x="1979712" y="6052936"/>
            <a:ext cx="6768752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Telling stories – Learning from each other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D7FF0F-AB2F-A026-A31D-A8256CAD24E1}"/>
              </a:ext>
            </a:extLst>
          </p:cNvPr>
          <p:cNvSpPr txBox="1"/>
          <p:nvPr/>
        </p:nvSpPr>
        <p:spPr>
          <a:xfrm>
            <a:off x="1540384" y="5455967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Emerging Ideas</a:t>
            </a:r>
            <a:endParaRPr lang="en-GB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F15628-8702-5F58-93D1-6FFCF53FE5E5}"/>
              </a:ext>
            </a:extLst>
          </p:cNvPr>
          <p:cNvSpPr/>
          <p:nvPr/>
        </p:nvSpPr>
        <p:spPr>
          <a:xfrm>
            <a:off x="3423922" y="5373216"/>
            <a:ext cx="4676470" cy="504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  - Learning / refocusing as we go along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2C7DBB-F379-4168-69EA-6A3B37DF17D6}"/>
              </a:ext>
            </a:extLst>
          </p:cNvPr>
          <p:cNvSpPr txBox="1"/>
          <p:nvPr/>
        </p:nvSpPr>
        <p:spPr>
          <a:xfrm>
            <a:off x="323528" y="260648"/>
            <a:ext cx="43567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Strategic</a:t>
            </a:r>
            <a:br>
              <a:rPr lang="en-US" sz="3200" b="1" dirty="0"/>
            </a:br>
            <a:r>
              <a:rPr lang="en-US" sz="3200" b="1" dirty="0" err="1"/>
              <a:t>Programme</a:t>
            </a:r>
            <a:r>
              <a:rPr lang="en-US" sz="3200" b="1" dirty="0"/>
              <a:t>: Process</a:t>
            </a:r>
            <a:endParaRPr lang="en-US" sz="2800" b="1" dirty="0"/>
          </a:p>
          <a:p>
            <a:r>
              <a:rPr lang="en-US" sz="2800" dirty="0"/>
              <a:t>Director</a:t>
            </a:r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E2A627-B33C-7811-59D5-238E1DA14811}"/>
              </a:ext>
            </a:extLst>
          </p:cNvPr>
          <p:cNvSpPr/>
          <p:nvPr/>
        </p:nvSpPr>
        <p:spPr>
          <a:xfrm>
            <a:off x="1978908" y="1745365"/>
            <a:ext cx="3097148" cy="504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do we do now?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2DC4B-CCF1-26CB-4D72-BAC9640AE073}"/>
              </a:ext>
            </a:extLst>
          </p:cNvPr>
          <p:cNvSpPr txBox="1"/>
          <p:nvPr/>
        </p:nvSpPr>
        <p:spPr>
          <a:xfrm>
            <a:off x="96174" y="170080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Encourage </a:t>
            </a:r>
          </a:p>
          <a:p>
            <a:r>
              <a:rPr lang="en-US" sz="1600" dirty="0"/>
              <a:t>Local Vision</a:t>
            </a:r>
            <a:endParaRPr lang="en-GB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4358F-B1C4-CB7D-5635-9D4DB08C5B25}"/>
              </a:ext>
            </a:extLst>
          </p:cNvPr>
          <p:cNvSpPr/>
          <p:nvPr/>
        </p:nvSpPr>
        <p:spPr>
          <a:xfrm>
            <a:off x="5195398" y="1745365"/>
            <a:ext cx="3265034" cy="504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God calling us to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9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9" grpId="0"/>
      <p:bldP spid="20" grpId="0"/>
      <p:bldP spid="22" grpId="0"/>
      <p:bldP spid="23" grpId="0"/>
      <p:bldP spid="28" grpId="0"/>
      <p:bldP spid="29" grpId="0" animBg="1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E40743-ED18-4F06-ADDC-C3AA74CCDEEE}" vid="{C652B2C0-EB2F-4DD3-A8D5-4F976431F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dee44b-8cf8-408d-ae14-7b62a3874e4e">
      <UserInfo>
        <DisplayName>Stephen Freeman</DisplayName>
        <AccountId>65</AccountId>
        <AccountType/>
      </UserInfo>
      <UserInfo>
        <DisplayName>Deb Toole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A5AC36327334CA353FDAD7968B9F5" ma:contentTypeVersion="9" ma:contentTypeDescription="Create a new document." ma:contentTypeScope="" ma:versionID="a7d35666975b7fc27c374089aa95a728">
  <xsd:schema xmlns:xsd="http://www.w3.org/2001/XMLSchema" xmlns:xs="http://www.w3.org/2001/XMLSchema" xmlns:p="http://schemas.microsoft.com/office/2006/metadata/properties" xmlns:ns2="8847847b-780d-4a8c-b91b-84b00f07f709" xmlns:ns3="eddee44b-8cf8-408d-ae14-7b62a3874e4e" targetNamespace="http://schemas.microsoft.com/office/2006/metadata/properties" ma:root="true" ma:fieldsID="584673d29c27e2e0f3d124fb9c710005" ns2:_="" ns3:_="">
    <xsd:import namespace="8847847b-780d-4a8c-b91b-84b00f07f709"/>
    <xsd:import namespace="eddee44b-8cf8-408d-ae14-7b62a3874e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7847b-780d-4a8c-b91b-84b00f07f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ee44b-8cf8-408d-ae14-7b62a3874e4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4070FE-B356-4B0F-8742-CF76299437D5}">
  <ds:schemaRefs>
    <ds:schemaRef ds:uri="de3cf48f-34ef-4711-8668-2ec2609556b3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ddee44b-8cf8-408d-ae14-7b62a3874e4e"/>
  </ds:schemaRefs>
</ds:datastoreItem>
</file>

<file path=customXml/itemProps2.xml><?xml version="1.0" encoding="utf-8"?>
<ds:datastoreItem xmlns:ds="http://schemas.openxmlformats.org/officeDocument/2006/customXml" ds:itemID="{8A9692C3-0700-458F-A820-B636C7068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47847b-780d-4a8c-b91b-84b00f07f709"/>
    <ds:schemaRef ds:uri="eddee44b-8cf8-408d-ae14-7b62a3874e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DF45E5-F6C4-44B7-AB2D-2B6BB8D207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1030</Words>
  <Application>Microsoft Office PowerPoint</Application>
  <PresentationFormat>On-screen Show (4:3)</PresentationFormat>
  <Paragraphs>293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Introduction Implementing the Vision</vt:lpstr>
      <vt:lpstr>Outline</vt:lpstr>
      <vt:lpstr>PowerPoint Presentation</vt:lpstr>
      <vt:lpstr>Process</vt:lpstr>
      <vt:lpstr>Outcomes: Priorities</vt:lpstr>
      <vt:lpstr>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Implementing the Vision  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Freeman</dc:creator>
  <cp:lastModifiedBy>Jon Pocock</cp:lastModifiedBy>
  <cp:revision>16</cp:revision>
  <dcterms:created xsi:type="dcterms:W3CDTF">2019-02-07T14:37:04Z</dcterms:created>
  <dcterms:modified xsi:type="dcterms:W3CDTF">2023-10-19T08:40:29Z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0x010100892A5AC36327334CA353FDAD7968B9F5</vt:lpwstr>
  </property>
</Properties>
</file>